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2D5ABB26-0587-4C30-8999-92F81FD0307C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43" autoAdjust="0"/>
    <p:restoredTop sz="86443" autoAdjust="0"/>
  </p:normalViewPr>
  <p:slideViewPr>
    <p:cSldViewPr snapToGrid="0">
      <p:cViewPr varScale="1">
        <p:scale>
          <a:sx n="65" d="100"/>
          <a:sy n="65" d="100"/>
        </p:scale>
        <p:origin x="66" y="846"/>
      </p:cViewPr>
      <p:guideLst/>
    </p:cSldViewPr>
  </p:slideViewPr>
  <p:outlineViewPr>
    <p:cViewPr>
      <p:scale>
        <a:sx n="33" d="100"/>
        <a:sy n="33" d="100"/>
      </p:scale>
      <p:origin x="0" y="-588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212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397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9173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405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607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078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590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232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634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958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34016" y="6047232"/>
            <a:ext cx="2036065" cy="178880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5769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573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4D8DA5-8D85-4922-8AD4-A42A518F71F4}" type="datetimeFigureOut">
              <a:rPr lang="en-US" smtClean="0"/>
              <a:t>8/11/2014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057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Budget Tools 2</a:t>
            </a:r>
            <a:r>
              <a:rPr lang="en-US" baseline="30000" dirty="0" smtClean="0"/>
              <a:t>nd</a:t>
            </a:r>
            <a:r>
              <a:rPr lang="en-US" dirty="0" smtClean="0"/>
              <a:t> Ed.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Module 25</a:t>
            </a:r>
          </a:p>
          <a:p>
            <a:r>
              <a:rPr lang="en-US" b="1" cap="small" dirty="0"/>
              <a:t>Government and Nonprofit Accounting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3985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Table 25.1. Statement of Financial Position (Balance Sheet</a:t>
            </a:r>
            <a:r>
              <a:rPr lang="en-US" sz="3200" dirty="0" smtClean="0"/>
              <a:t>)</a:t>
            </a:r>
            <a:endParaRPr lang="en-US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71675394"/>
              </p:ext>
            </p:extLst>
          </p:nvPr>
        </p:nvGraphicFramePr>
        <p:xfrm>
          <a:off x="703006" y="2048362"/>
          <a:ext cx="10869562" cy="2926080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3735709"/>
                <a:gridCol w="1530291"/>
                <a:gridCol w="3870734"/>
                <a:gridCol w="1732828"/>
              </a:tblGrid>
              <a:tr h="0">
                <a:tc gridSpan="4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As of January 31, 20__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Assets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 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Liabilities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$  0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   Cash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$20,000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Net Assets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 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 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 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   Government Funds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$20,000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Total Assets</a:t>
                      </a:r>
                      <a:endParaRPr lang="en-US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$20,000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Total Liabilities &amp; Net Assets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$20,000</a:t>
                      </a:r>
                      <a:endParaRPr lang="en-US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5708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Table 25.2. Statement of Activities (Income Statement</a:t>
            </a:r>
            <a:r>
              <a:rPr lang="en-US" sz="3600" dirty="0" smtClean="0"/>
              <a:t>)</a:t>
            </a:r>
            <a:endParaRPr lang="en-US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26459627"/>
              </p:ext>
            </p:extLst>
          </p:nvPr>
        </p:nvGraphicFramePr>
        <p:xfrm>
          <a:off x="1002890" y="2146193"/>
          <a:ext cx="10530348" cy="2987040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3175449"/>
                <a:gridCol w="2334888"/>
                <a:gridCol w="2568378"/>
                <a:gridCol w="2451633"/>
              </a:tblGrid>
              <a:tr h="0">
                <a:tc gridSpan="4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As of January 31, 20__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 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Government Funds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Proprietary Funds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Fiduciary Funds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Revenues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 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 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 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   Tax Revenues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$20,000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$  0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$  0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Expenses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$  0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$  0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$  0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Change in Net Assets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$20,000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$  0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$  0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51107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Debits &amp; Credits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04918830"/>
              </p:ext>
            </p:extLst>
          </p:nvPr>
        </p:nvGraphicFramePr>
        <p:xfrm>
          <a:off x="5043949" y="3067664"/>
          <a:ext cx="2724334" cy="2373564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455234"/>
                <a:gridCol w="1269100"/>
              </a:tblGrid>
              <a:tr h="118678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Debit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xxx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18678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Credit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xxx</a:t>
                      </a:r>
                      <a:endParaRPr lang="en-US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5478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 25.3. Debits Versus </a:t>
            </a:r>
            <a:r>
              <a:rPr lang="en-US" dirty="0" smtClean="0"/>
              <a:t>Credits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72963859"/>
              </p:ext>
            </p:extLst>
          </p:nvPr>
        </p:nvGraphicFramePr>
        <p:xfrm>
          <a:off x="1932038" y="2477728"/>
          <a:ext cx="8318091" cy="3352800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2772697"/>
                <a:gridCol w="2772697"/>
                <a:gridCol w="2772697"/>
              </a:tblGrid>
              <a:tr h="5607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0" algn="ctr"/>
                          <a:tab pos="3200400" algn="ctr"/>
                          <a:tab pos="4572000" algn="ctr"/>
                        </a:tabLst>
                      </a:pPr>
                      <a:r>
                        <a:rPr lang="en-US" sz="4000" dirty="0">
                          <a:effectLst/>
                        </a:rPr>
                        <a:t>Account</a:t>
                      </a:r>
                      <a:endParaRPr lang="en-US" sz="4000" i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0" algn="ctr"/>
                          <a:tab pos="3200400" algn="ctr"/>
                          <a:tab pos="4572000" algn="ctr"/>
                        </a:tabLst>
                      </a:pPr>
                      <a:r>
                        <a:rPr lang="en-US" sz="4000" dirty="0">
                          <a:effectLst/>
                        </a:rPr>
                        <a:t>Debits</a:t>
                      </a:r>
                      <a:endParaRPr lang="en-US" sz="4000" i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0" algn="ctr"/>
                          <a:tab pos="3200400" algn="ctr"/>
                          <a:tab pos="4572000" algn="ctr"/>
                        </a:tabLst>
                      </a:pPr>
                      <a:r>
                        <a:rPr lang="en-US" sz="4000" dirty="0">
                          <a:effectLst/>
                        </a:rPr>
                        <a:t>Credits</a:t>
                      </a:r>
                      <a:endParaRPr lang="en-US" sz="4000" i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</a:rPr>
                        <a:t>Assets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Increase</a:t>
                      </a:r>
                      <a:endParaRPr lang="en-US" sz="3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Decrease</a:t>
                      </a:r>
                      <a:endParaRPr lang="en-US" sz="3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Liabilities</a:t>
                      </a:r>
                      <a:endParaRPr lang="en-US" sz="3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</a:rPr>
                        <a:t>Decrease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Increase</a:t>
                      </a:r>
                      <a:endParaRPr lang="en-US" sz="3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Net Assets</a:t>
                      </a:r>
                      <a:endParaRPr lang="en-US" sz="3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</a:rPr>
                        <a:t>Decrease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Increase</a:t>
                      </a:r>
                      <a:endParaRPr lang="en-US" sz="3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Revenues</a:t>
                      </a:r>
                      <a:endParaRPr lang="en-US" sz="3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</a:rPr>
                        <a:t>Decrease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Increase</a:t>
                      </a:r>
                      <a:endParaRPr lang="en-US" sz="3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Expenses</a:t>
                      </a:r>
                      <a:endParaRPr lang="en-US" sz="3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effectLst/>
                        </a:rPr>
                        <a:t>Increase</a:t>
                      </a:r>
                      <a:endParaRPr lang="en-US" sz="3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</a:rPr>
                        <a:t>Decrease</a:t>
                      </a:r>
                      <a:endParaRPr lang="en-US" sz="3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684062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3200" dirty="0"/>
              <a:t>Table 25.4 New Town Finance Department: Debits and Credits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28636528"/>
              </p:ext>
            </p:extLst>
          </p:nvPr>
        </p:nvGraphicFramePr>
        <p:xfrm>
          <a:off x="1133168" y="1840655"/>
          <a:ext cx="9925663" cy="4907280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032370"/>
                <a:gridCol w="5532356"/>
                <a:gridCol w="1651792"/>
                <a:gridCol w="1709145"/>
              </a:tblGrid>
              <a:tr h="0"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New Town Finance Department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2-Jan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Received $10,000 in education revenues from state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0"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Cash-State Education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$10,000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0"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Revenues, education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$10,000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0"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5-Jan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Spent $5,000 in cash on supplies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0"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Expenses, Supplies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5,000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0"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Cash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5,000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0"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8-Jan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Received $3,000 in property tax revenues from private company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0"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Cash-Property tax, commercial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3,000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0"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Revenues, commercial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3,000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0"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14-Jan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Paid salaries of employees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0"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Salaries Expense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8,000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0"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Cash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8,000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73974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Learning Objectives: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Understand </a:t>
            </a:r>
            <a:r>
              <a:rPr lang="en-US" dirty="0"/>
              <a:t>fund accounting</a:t>
            </a:r>
          </a:p>
          <a:p>
            <a:pPr lvl="0"/>
            <a:r>
              <a:rPr lang="en-US" dirty="0"/>
              <a:t>Understand the accounting equation</a:t>
            </a:r>
          </a:p>
          <a:p>
            <a:pPr lvl="0"/>
            <a:r>
              <a:rPr lang="en-US" dirty="0"/>
              <a:t>Understand financial statements</a:t>
            </a:r>
          </a:p>
          <a:p>
            <a:pPr lvl="0"/>
            <a:r>
              <a:rPr lang="en-US" dirty="0"/>
              <a:t>Understand debits and credits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9128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Accounting Equation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6000" dirty="0" smtClean="0"/>
              <a:t>Assets </a:t>
            </a:r>
            <a:r>
              <a:rPr lang="en-US" sz="6000" dirty="0"/>
              <a:t>= Liabilities + Net assets </a:t>
            </a:r>
            <a:endParaRPr lang="en-US" sz="6000" dirty="0" smtClean="0"/>
          </a:p>
          <a:p>
            <a:pPr marL="0" indent="0" algn="ctr">
              <a:buNone/>
            </a:pPr>
            <a:endParaRPr lang="en-US" sz="6000" dirty="0" smtClean="0"/>
          </a:p>
          <a:p>
            <a:pPr marL="0" indent="0">
              <a:buNone/>
            </a:pPr>
            <a:endParaRPr lang="en-US" sz="2500" dirty="0"/>
          </a:p>
          <a:p>
            <a:pPr marL="0" indent="0">
              <a:buNone/>
            </a:pPr>
            <a:endParaRPr lang="en-US" sz="2500" dirty="0" smtClean="0"/>
          </a:p>
          <a:p>
            <a:pPr marL="0" indent="0">
              <a:buNone/>
            </a:pPr>
            <a:endParaRPr lang="en-US" sz="2500" dirty="0"/>
          </a:p>
          <a:p>
            <a:pPr marL="0" indent="0">
              <a:buNone/>
            </a:pPr>
            <a:endParaRPr lang="en-US" sz="2500" dirty="0" smtClean="0"/>
          </a:p>
          <a:p>
            <a:pPr marL="0" indent="0">
              <a:buNone/>
            </a:pPr>
            <a:r>
              <a:rPr lang="en-US" sz="2500" dirty="0" smtClean="0"/>
              <a:t>Note: GFOA has elaborated this equation for Governmental Accounting</a:t>
            </a:r>
            <a:endParaRPr lang="en-US" sz="2500" dirty="0"/>
          </a:p>
          <a:p>
            <a:pPr algn="ctr"/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35276739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/>
              <a:t>The </a:t>
            </a:r>
            <a:r>
              <a:rPr lang="x-none" sz="3600" b="1" dirty="0"/>
              <a:t>Balance Sheet or the Statement of Financial </a:t>
            </a:r>
            <a:r>
              <a:rPr lang="x-none" sz="3600" b="1" dirty="0" smtClean="0"/>
              <a:t>Position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5308195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x-none" b="1" i="1" dirty="0" smtClean="0"/>
              <a:t>Current Assets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Cash</a:t>
            </a:r>
          </a:p>
          <a:p>
            <a:pPr lvl="0"/>
            <a:r>
              <a:rPr lang="en-US" dirty="0" smtClean="0"/>
              <a:t>Accounts receivable</a:t>
            </a:r>
          </a:p>
          <a:p>
            <a:pPr lvl="0"/>
            <a:r>
              <a:rPr lang="en-US" dirty="0" smtClean="0"/>
              <a:t>Marketable securities</a:t>
            </a:r>
          </a:p>
          <a:p>
            <a:pPr lvl="0"/>
            <a:r>
              <a:rPr lang="en-US" dirty="0" smtClean="0"/>
              <a:t>Prepaid expenses</a:t>
            </a:r>
          </a:p>
        </p:txBody>
      </p:sp>
    </p:spTree>
    <p:extLst>
      <p:ext uri="{BB962C8B-B14F-4D97-AF65-F5344CB8AC3E}">
        <p14:creationId xmlns:p14="http://schemas.microsoft.com/office/powerpoint/2010/main" val="41831397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x-none" b="1" i="1" dirty="0" smtClean="0"/>
              <a:t>Long-Term or Fixed Assets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Buildings</a:t>
            </a:r>
          </a:p>
          <a:p>
            <a:pPr lvl="0"/>
            <a:r>
              <a:rPr lang="en-US" dirty="0" smtClean="0"/>
              <a:t>Land</a:t>
            </a:r>
          </a:p>
          <a:p>
            <a:pPr lvl="0"/>
            <a:r>
              <a:rPr lang="en-US" dirty="0" smtClean="0"/>
              <a:t>Investments</a:t>
            </a:r>
          </a:p>
          <a:p>
            <a:r>
              <a:rPr lang="en-US" dirty="0" smtClean="0"/>
              <a:t>Liabilities are also divided into two categories: current and long-term.</a:t>
            </a:r>
          </a:p>
        </p:txBody>
      </p:sp>
    </p:spTree>
    <p:extLst>
      <p:ext uri="{BB962C8B-B14F-4D97-AF65-F5344CB8AC3E}">
        <p14:creationId xmlns:p14="http://schemas.microsoft.com/office/powerpoint/2010/main" val="13642525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x-none" b="1" i="1" dirty="0" smtClean="0"/>
              <a:t>Current Liabilities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Accounts payable</a:t>
            </a:r>
          </a:p>
          <a:p>
            <a:pPr lvl="0"/>
            <a:r>
              <a:rPr lang="en-US" dirty="0" smtClean="0"/>
              <a:t>Salaries payable</a:t>
            </a:r>
          </a:p>
        </p:txBody>
      </p:sp>
    </p:spTree>
    <p:extLst>
      <p:ext uri="{BB962C8B-B14F-4D97-AF65-F5344CB8AC3E}">
        <p14:creationId xmlns:p14="http://schemas.microsoft.com/office/powerpoint/2010/main" val="34800759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x-none" b="1" i="1" dirty="0" smtClean="0"/>
              <a:t>Long-Term Liabilities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Mortgages payable</a:t>
            </a:r>
          </a:p>
          <a:p>
            <a:pPr lvl="0"/>
            <a:r>
              <a:rPr lang="en-US" dirty="0" smtClean="0"/>
              <a:t>Notes payable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11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Transaction 1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24597274"/>
              </p:ext>
            </p:extLst>
          </p:nvPr>
        </p:nvGraphicFramePr>
        <p:xfrm>
          <a:off x="838200" y="3151787"/>
          <a:ext cx="9765891" cy="1280160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478324"/>
                <a:gridCol w="4703755"/>
                <a:gridCol w="1903900"/>
                <a:gridCol w="1679912"/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2800">
                          <a:effectLst/>
                        </a:rPr>
                        <a:t>Date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2800">
                          <a:effectLst/>
                        </a:rPr>
                        <a:t>Account Name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2800">
                          <a:effectLst/>
                        </a:rPr>
                        <a:t>Debit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2800">
                          <a:effectLst/>
                        </a:rPr>
                        <a:t>Credit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2800">
                          <a:effectLst/>
                        </a:rPr>
                        <a:t>1/15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2800">
                          <a:effectLst/>
                        </a:rPr>
                        <a:t>Cash—Taxes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2800">
                          <a:effectLst/>
                        </a:rPr>
                        <a:t>$20,000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2800">
                          <a:effectLst/>
                        </a:rPr>
                        <a:t> 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2800">
                          <a:effectLst/>
                        </a:rPr>
                        <a:t> 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2800">
                          <a:effectLst/>
                        </a:rPr>
                        <a:t>Revenues, Commercial Taxes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2800">
                          <a:effectLst/>
                        </a:rPr>
                        <a:t> 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2800" dirty="0">
                          <a:effectLst/>
                        </a:rPr>
                        <a:t>$20,000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55071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315</Words>
  <Application>Microsoft Office PowerPoint</Application>
  <PresentationFormat>Widescreen</PresentationFormat>
  <Paragraphs>136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Office Theme</vt:lpstr>
      <vt:lpstr>Budget Tools 2nd Ed.</vt:lpstr>
      <vt:lpstr>Learning Objectives: </vt:lpstr>
      <vt:lpstr>Basic Accounting Equation</vt:lpstr>
      <vt:lpstr>The Balance Sheet or the Statement of Financial Position</vt:lpstr>
      <vt:lpstr>Current Assets </vt:lpstr>
      <vt:lpstr>Long-Term or Fixed Assets</vt:lpstr>
      <vt:lpstr>Current Liabilities</vt:lpstr>
      <vt:lpstr>Long-Term Liabilities</vt:lpstr>
      <vt:lpstr>Transaction 1</vt:lpstr>
      <vt:lpstr>Table 25.1. Statement of Financial Position (Balance Sheet)</vt:lpstr>
      <vt:lpstr>Table 25.2. Statement of Activities (Income Statement)</vt:lpstr>
      <vt:lpstr>Debits &amp; Credits</vt:lpstr>
      <vt:lpstr>Table 25.3. Debits Versus Credits</vt:lpstr>
      <vt:lpstr>Table 25.4 New Town Finance Department: Debits and Credits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Budget Tools 2nd Ed.</dc:title>
  <dc:creator>Dan Williams</dc:creator>
  <cp:lastModifiedBy>Dan Williams</cp:lastModifiedBy>
  <cp:revision>14</cp:revision>
  <dcterms:created xsi:type="dcterms:W3CDTF">2014-08-08T22:51:06Z</dcterms:created>
  <dcterms:modified xsi:type="dcterms:W3CDTF">2014-08-11T05:04:17Z</dcterms:modified>
</cp:coreProperties>
</file>